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668" r:id="rId6"/>
    <p:sldId id="683" r:id="rId7"/>
    <p:sldId id="741" r:id="rId8"/>
    <p:sldId id="742" r:id="rId9"/>
    <p:sldId id="682" r:id="rId10"/>
    <p:sldId id="694" r:id="rId11"/>
    <p:sldId id="695" r:id="rId12"/>
    <p:sldId id="696" r:id="rId13"/>
    <p:sldId id="687" r:id="rId14"/>
    <p:sldId id="697" r:id="rId15"/>
    <p:sldId id="699" r:id="rId16"/>
    <p:sldId id="744" r:id="rId17"/>
    <p:sldId id="700" r:id="rId18"/>
    <p:sldId id="701" r:id="rId19"/>
    <p:sldId id="702" r:id="rId20"/>
    <p:sldId id="703" r:id="rId21"/>
    <p:sldId id="704" r:id="rId22"/>
    <p:sldId id="705" r:id="rId23"/>
    <p:sldId id="706" r:id="rId24"/>
    <p:sldId id="707" r:id="rId25"/>
    <p:sldId id="708" r:id="rId26"/>
    <p:sldId id="709" r:id="rId27"/>
    <p:sldId id="746" r:id="rId28"/>
    <p:sldId id="713" r:id="rId29"/>
    <p:sldId id="714" r:id="rId30"/>
    <p:sldId id="717" r:id="rId31"/>
    <p:sldId id="719" r:id="rId32"/>
    <p:sldId id="720" r:id="rId33"/>
    <p:sldId id="721" r:id="rId34"/>
    <p:sldId id="722" r:id="rId35"/>
    <p:sldId id="723" r:id="rId36"/>
    <p:sldId id="724" r:id="rId37"/>
    <p:sldId id="725" r:id="rId38"/>
    <p:sldId id="726" r:id="rId39"/>
    <p:sldId id="727" r:id="rId40"/>
    <p:sldId id="728" r:id="rId41"/>
    <p:sldId id="729" r:id="rId42"/>
    <p:sldId id="730" r:id="rId43"/>
    <p:sldId id="731" r:id="rId44"/>
    <p:sldId id="747" r:id="rId45"/>
    <p:sldId id="733" r:id="rId46"/>
    <p:sldId id="735" r:id="rId47"/>
    <p:sldId id="736" r:id="rId48"/>
    <p:sldId id="737" r:id="rId49"/>
    <p:sldId id="738" r:id="rId50"/>
    <p:sldId id="739" r:id="rId51"/>
    <p:sldId id="672" r:id="rId52"/>
    <p:sldId id="745" r:id="rId5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41"/>
            <p14:sldId id="742"/>
            <p14:sldId id="682"/>
            <p14:sldId id="694"/>
            <p14:sldId id="695"/>
            <p14:sldId id="696"/>
            <p14:sldId id="687"/>
            <p14:sldId id="697"/>
            <p14:sldId id="699"/>
            <p14:sldId id="744"/>
            <p14:sldId id="700"/>
            <p14:sldId id="701"/>
            <p14:sldId id="702"/>
            <p14:sldId id="703"/>
            <p14:sldId id="704"/>
            <p14:sldId id="705"/>
            <p14:sldId id="706"/>
            <p14:sldId id="707"/>
            <p14:sldId id="708"/>
            <p14:sldId id="709"/>
            <p14:sldId id="746"/>
            <p14:sldId id="713"/>
            <p14:sldId id="714"/>
            <p14:sldId id="717"/>
            <p14:sldId id="719"/>
            <p14:sldId id="720"/>
            <p14:sldId id="721"/>
            <p14:sldId id="722"/>
            <p14:sldId id="723"/>
            <p14:sldId id="724"/>
            <p14:sldId id="725"/>
            <p14:sldId id="726"/>
            <p14:sldId id="727"/>
            <p14:sldId id="728"/>
            <p14:sldId id="729"/>
            <p14:sldId id="730"/>
            <p14:sldId id="731"/>
            <p14:sldId id="747"/>
            <p14:sldId id="733"/>
            <p14:sldId id="735"/>
            <p14:sldId id="736"/>
            <p14:sldId id="737"/>
            <p14:sldId id="738"/>
            <p14:sldId id="739"/>
            <p14:sldId id="672"/>
            <p14:sldId id="745"/>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68780" autoAdjust="0"/>
  </p:normalViewPr>
  <p:slideViewPr>
    <p:cSldViewPr snapToGrid="0">
      <p:cViewPr varScale="1">
        <p:scale>
          <a:sx n="29" d="100"/>
          <a:sy n="29" d="100"/>
        </p:scale>
        <p:origin x="772" y="4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2015-09-21</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media/image1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text editors on a virtual workstation, use the </a:t>
            </a:r>
            <a:r>
              <a:rPr lang="en-US" sz="1200" kern="1200" dirty="0" smtClean="0">
                <a:solidFill>
                  <a:schemeClr val="tx1"/>
                </a:solidFill>
                <a:effectLst/>
                <a:latin typeface="Arial" panose="020B0604020202020204" pitchFamily="34" charset="0"/>
                <a:ea typeface="+mn-ea"/>
                <a:cs typeface="Arial" panose="020B0604020202020204" pitchFamily="34" charset="0"/>
              </a:rPr>
              <a:t>'chef-apply' </a:t>
            </a:r>
            <a:r>
              <a:rPr lang="en-US" sz="1200" kern="1200" dirty="0" smtClean="0">
                <a:solidFill>
                  <a:schemeClr val="tx1"/>
                </a:solidFill>
                <a:effectLst/>
                <a:latin typeface="Arial" panose="020B0604020202020204" pitchFamily="34" charset="0"/>
                <a:ea typeface="+mn-ea"/>
                <a:cs typeface="Arial" panose="020B0604020202020204" pitchFamily="34" charset="0"/>
              </a:rPr>
              <a:t>command, create a basic Chef recipe file and define Chef Resources.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are resources? What are recipe files?</a:t>
            </a:r>
          </a:p>
          <a:p>
            <a:endParaRPr lang="en-US" dirty="0" smtClean="0"/>
          </a:p>
          <a:p>
            <a:r>
              <a:rPr lang="en-US" dirty="0" smtClean="0"/>
              <a:t>Let's answer these questions one at a time.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r>
              <a:rPr lang="en-US" dirty="0" smtClean="0"/>
              <a:t>Instructor Note: This may sound unusual to ask people in a physical classroom to read this content but it is important that they learn to refer to the documentation. And this entry is particularly very useful.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Let's look at a few examples of resources. TBD: Link bad.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the </a:t>
            </a:r>
            <a:r>
              <a:rPr lang="en-US" dirty="0" smtClean="0">
                <a:latin typeface="Inconsolata" panose="020B0609030003000000" pitchFamily="49" charset="0"/>
              </a:rPr>
              <a:t>package "httpd"</a:t>
            </a:r>
            <a:r>
              <a:rPr lang="en-US" baseline="0" dirty="0" smtClean="0">
                <a:latin typeface="Inconsolata" panose="020B0609030003000000" pitchFamily="49" charset="0"/>
              </a:rPr>
              <a:t> command is run, the </a:t>
            </a:r>
            <a:r>
              <a:rPr lang="en-US" dirty="0" smtClean="0"/>
              <a:t>package named 'httpd' (Apache web server) is installed. In this example, this command</a:t>
            </a:r>
            <a:r>
              <a:rPr lang="en-US" baseline="0" dirty="0" smtClean="0"/>
              <a:t> is being run from within a Resource of a recipe, not from the command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created with content "This company is the property...".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 Install the editor package of your choice. For example</a:t>
            </a:r>
            <a:r>
              <a:rPr lang="en-US" baseline="0" dirty="0" smtClean="0"/>
              <a:t> '</a:t>
            </a:r>
            <a:r>
              <a:rPr lang="en-US" dirty="0" smtClean="0"/>
              <a:t>sudo chef-apply -e "package '</a:t>
            </a:r>
            <a:r>
              <a:rPr lang="en-US" dirty="0" err="1" smtClean="0"/>
              <a:t>nano</a:t>
            </a:r>
            <a:r>
              <a:rPr lang="en-US" dirty="0" smtClean="0"/>
              <a:t>'"   </a:t>
            </a:r>
          </a:p>
          <a:p>
            <a:endParaRPr lang="en-US" dirty="0" smtClean="0"/>
          </a:p>
          <a:p>
            <a:r>
              <a:rPr lang="en-US" dirty="0" smtClean="0"/>
              <a:t>In this task, you can replace</a:t>
            </a:r>
            <a:r>
              <a:rPr lang="en-US" baseline="0" dirty="0" smtClean="0"/>
              <a:t> </a:t>
            </a:r>
            <a:r>
              <a:rPr lang="en-US" baseline="0" dirty="0" err="1" smtClean="0"/>
              <a:t>nano</a:t>
            </a:r>
            <a:r>
              <a:rPr lang="en-US" baseline="0" dirty="0" smtClean="0"/>
              <a:t> with emacs or vim.</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1. </a:t>
            </a: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run. Then take a guess. Write it down or type out what you think will happen. Then run the command again. For example, run </a:t>
            </a:r>
            <a:r>
              <a:rPr lang="en-US" b="1" dirty="0" smtClean="0"/>
              <a:t>sudo chef-apply -e "package '</a:t>
            </a:r>
            <a:r>
              <a:rPr lang="en-US" b="1" dirty="0" err="1" smtClean="0"/>
              <a:t>nano</a:t>
            </a:r>
            <a:r>
              <a:rPr lang="en-US" b="1" dirty="0" smtClean="0"/>
              <a:t>'"</a:t>
            </a:r>
          </a:p>
          <a:p>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dirty="0" smtClean="0"/>
              <a:t>2. </a:t>
            </a: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repair--meaning 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the editor of your choice (vim, nano, emacs) for this group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Use</a:t>
            </a:r>
            <a:r>
              <a:rPr lang="en-US" baseline="0" dirty="0" smtClean="0"/>
              <a:t> your </a:t>
            </a:r>
            <a:r>
              <a:rPr lang="en-US" dirty="0" smtClean="0"/>
              <a:t>editor</a:t>
            </a:r>
            <a:r>
              <a:rPr lang="en-US" baseline="0" dirty="0" smtClean="0"/>
              <a:t> to </a:t>
            </a:r>
            <a:r>
              <a:rPr lang="en-US" dirty="0" smtClean="0"/>
              <a:t>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p>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r>
              <a:rPr lang="en-US" dirty="0" smtClean="0"/>
              <a:t>Save the file,</a:t>
            </a:r>
            <a:r>
              <a:rPr lang="en-US" baseline="0" dirty="0" smtClean="0"/>
              <a:t> </a:t>
            </a:r>
            <a:r>
              <a:rPr lang="en-US" dirty="0" smtClean="0"/>
              <a:t>return to the terminal and then run the `chef-apply` 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1" dirty="0" smtClean="0"/>
              <a:t>help</a:t>
            </a:r>
            <a:r>
              <a:rPr lang="en-US" dirty="0" smtClean="0"/>
              <a:t> again, it would</a:t>
            </a:r>
            <a:r>
              <a:rPr lang="en-US" baseline="0" dirty="0" smtClean="0"/>
              <a:t> look</a:t>
            </a:r>
            <a:r>
              <a:rPr lang="en-US" dirty="0" smtClean="0"/>
              <a:t> like we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a:t>
            </a:r>
            <a:r>
              <a:rPr lang="en-US" dirty="0" smtClean="0"/>
              <a:t>ype </a:t>
            </a:r>
            <a:r>
              <a:rPr lang="en-US" b="1" dirty="0" smtClean="0"/>
              <a:t>sudo chef-apply </a:t>
            </a:r>
            <a:r>
              <a:rPr lang="en-US" b="1" dirty="0" err="1" smtClean="0"/>
              <a:t>hello.rb</a:t>
            </a:r>
            <a:r>
              <a:rPr lang="en-US" b="1" baseline="0" dirty="0" smtClean="0"/>
              <a:t> </a:t>
            </a:r>
            <a:r>
              <a:rPr lang="en-US" baseline="0" dirty="0" smtClean="0"/>
              <a:t>to apply the recipe. Y</a:t>
            </a:r>
            <a:r>
              <a:rPr lang="en-US" dirty="0" smtClean="0"/>
              <a:t>ou should see that a file named 'hello.txt' was created and the contents was updated to include your 'Hello, World!'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Use the `cat` command with the path of the file, 'hello.txt'</a:t>
            </a:r>
            <a:r>
              <a:rPr lang="en-US" baseline="0" dirty="0" smtClean="0"/>
              <a:t> to </a:t>
            </a:r>
            <a:r>
              <a:rPr lang="en-US" dirty="0" smtClean="0"/>
              <a:t>prove that a file was created.</a:t>
            </a:r>
            <a:r>
              <a:rPr lang="en-US" baseline="0" dirty="0" smtClean="0"/>
              <a:t>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sz="1200"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dirty="0" smtClean="0"/>
              <a:t>Run </a:t>
            </a:r>
            <a:r>
              <a:rPr lang="en-US" b="1" dirty="0" smtClean="0"/>
              <a:t>sudo chef-apply </a:t>
            </a:r>
            <a:r>
              <a:rPr lang="en-US" b="1" dirty="0" err="1" smtClean="0"/>
              <a:t>hello.rb</a:t>
            </a:r>
            <a:endParaRPr lang="en-US" b="1" dirty="0" smtClean="0"/>
          </a:p>
          <a:p>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pick an editor and then use Chef to install it. There are three command-line editors and one (tbd Sublime) that we can choose from. Each with their own strengths and weaknesses. </a:t>
            </a:r>
          </a:p>
          <a:p>
            <a:endParaRPr lang="en-US" dirty="0" smtClean="0"/>
          </a:p>
          <a:p>
            <a:r>
              <a:rPr lang="en-US" dirty="0" smtClean="0"/>
              <a:t>If you are comfortable using</a:t>
            </a:r>
            <a:r>
              <a:rPr lang="en-US" baseline="0" dirty="0" smtClean="0"/>
              <a:t> Linux/Unix text editors, you can choose Emacs, Nano, or VIM (like vi).</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If you are not </a:t>
            </a:r>
            <a:r>
              <a:rPr lang="en-US" dirty="0" smtClean="0"/>
              <a:t>comfortable using</a:t>
            </a:r>
            <a:r>
              <a:rPr lang="en-US" baseline="0" dirty="0" smtClean="0"/>
              <a:t> Linux/Unix text editors, you can use </a:t>
            </a:r>
            <a:r>
              <a:rPr lang="en-US" dirty="0" smtClean="0"/>
              <a:t>Sublime in remote mode</a:t>
            </a:r>
            <a:r>
              <a:rPr lang="en-US" baseline="0" dirty="0" smtClean="0"/>
              <a:t> when using Chef in this class.</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t>Either way, we will still be installing some text editors in this course</a:t>
            </a:r>
            <a:r>
              <a:rPr lang="en-US" baseline="0" dirty="0" smtClean="0"/>
              <a:t> in order to demonstrate how Chef can easily install packages. In fact, that is the main reason this activity is in this course—so you can see how Chef can be used to install typical packages.</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Assure Windows students that they will be able to use Sublime in this class so they won't have to learn Linux commands. We need to make clear that we are teaching Chef in this course, not Linux or Windows admin.</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'hello.txt.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Write the file and then think about what you expect to see in the output.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run the </a:t>
            </a:r>
            <a:r>
              <a:rPr lang="en-US" sz="1200" b="1" dirty="0" smtClean="0"/>
              <a:t>sudo chef-apply </a:t>
            </a:r>
            <a:r>
              <a:rPr lang="en-US" sz="1200" b="1" dirty="0" err="1" smtClean="0"/>
              <a:t>hello.rb</a:t>
            </a:r>
            <a:r>
              <a:rPr lang="en-US" sz="1200" dirty="0" smtClean="0"/>
              <a:t> command again.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Instructor Note: Just ask the students what the result would be.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Can I delete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a:t>
            </a:r>
            <a:r>
              <a:rPr lang="en-US" dirty="0" err="1" smtClean="0"/>
              <a:t>hello.rb</a:t>
            </a:r>
            <a:r>
              <a:rPr lang="en-US"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here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parameter 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a:t>
            </a:r>
            <a:r>
              <a:rPr lang="en-US" smtClean="0"/>
              <a:t>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you find that information in the output from running `chef-apply`?</a:t>
            </a:r>
          </a:p>
          <a:p>
            <a:endParaRPr lang="en-US" dirty="0" smtClean="0"/>
          </a:p>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a:t>
            </a:r>
            <a:r>
              <a:rPr lang="en-US" dirty="0" err="1" smtClean="0"/>
              <a:t>hello.rb</a:t>
            </a:r>
            <a:r>
              <a:rPr lang="en-US" dirty="0" smtClean="0"/>
              <a:t>' and add attributes for mode, owner and group. But only if the values here are different from the default values.</a:t>
            </a:r>
          </a:p>
          <a:p>
            <a:endParaRPr lang="en-US" dirty="0" smtClean="0"/>
          </a:p>
          <a:p>
            <a:r>
              <a:rPr lang="en-US" dirty="0" smtClean="0"/>
              <a:t>Instructor Note:  Allow the attendees time to solve this exercise.</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and attributes we tend to save ourselves the keystrokes and forgo expressing them.</a:t>
            </a:r>
          </a:p>
          <a:p>
            <a:endParaRPr lang="en-US" dirty="0" smtClean="0"/>
          </a:p>
          <a:p>
            <a:r>
              <a:rPr lang="en-US" dirty="0" smtClean="0"/>
              <a:t>The file resource in </a:t>
            </a:r>
            <a:r>
              <a:rPr lang="en-US" dirty="0" err="1" smtClean="0"/>
              <a:t>hello.rb</a:t>
            </a:r>
            <a:r>
              <a:rPr lang="en-US" dirty="0" smtClean="0"/>
              <a:t> does however need to add three new attributes: mode; owner; and group. And that is because the default values for these attributes are not the ones we want in our configuration policy.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Inconsolata"/>
                <a:cs typeface="Inconsolata"/>
              </a:rPr>
              <a:t>Emacs</a:t>
            </a:r>
            <a:r>
              <a:rPr lang="en-US" b="0" dirty="0" smtClean="0">
                <a:latin typeface="Inconsolata"/>
                <a:cs typeface="Inconsolata"/>
              </a:rPr>
              <a:t>:</a:t>
            </a:r>
            <a:r>
              <a:rPr lang="en-US" b="1" dirty="0" smtClean="0">
                <a:latin typeface="Inconsolata"/>
                <a:cs typeface="Inconsolata"/>
              </a:rPr>
              <a:t> </a:t>
            </a:r>
            <a:r>
              <a:rPr lang="en-US" b="0" dirty="0" smtClean="0">
                <a:latin typeface="Inconsolata"/>
                <a:cs typeface="Inconsolata"/>
              </a:rPr>
              <a:t>(</a:t>
            </a:r>
            <a:r>
              <a:rPr lang="en-US" dirty="0" smtClean="0"/>
              <a:t>Emacs is fairly straightforward for editing files.)</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emacs FILENAME</a:t>
            </a:r>
          </a:p>
          <a:p>
            <a:r>
              <a:rPr lang="en-US" dirty="0" smtClean="0">
                <a:latin typeface="Inconsolata"/>
                <a:cs typeface="Inconsolata"/>
              </a:rPr>
              <a:t>WRITE FILE	ctrl+x, ctrl+w</a:t>
            </a:r>
          </a:p>
          <a:p>
            <a:r>
              <a:rPr lang="en-US" dirty="0" smtClean="0">
                <a:latin typeface="Inconsolata"/>
                <a:cs typeface="Inconsolata"/>
              </a:rPr>
              <a:t>EXIT	 ctrl+x, ctrl+c</a:t>
            </a:r>
          </a:p>
          <a:p>
            <a:endParaRPr lang="en-US" dirty="0" smtClean="0">
              <a:latin typeface="Inconsolata"/>
            </a:endParaRPr>
          </a:p>
          <a:p>
            <a:r>
              <a:rPr lang="en-US" b="1" dirty="0" smtClean="0">
                <a:latin typeface="Inconsolata"/>
              </a:rPr>
              <a:t>Nano</a:t>
            </a:r>
            <a:r>
              <a:rPr lang="en-US" b="0" dirty="0" smtClean="0">
                <a:latin typeface="Inconsolata"/>
              </a:rPr>
              <a:t>:</a:t>
            </a:r>
            <a:r>
              <a:rPr lang="en-US" b="1" dirty="0" smtClean="0">
                <a:latin typeface="Inconsolata"/>
              </a:rPr>
              <a:t> </a:t>
            </a:r>
            <a:r>
              <a:rPr lang="en-US" b="0" dirty="0" smtClean="0">
                <a:latin typeface="Inconsolata"/>
              </a:rPr>
              <a:t>(</a:t>
            </a:r>
            <a:r>
              <a:rPr lang="en-US" dirty="0" smtClean="0"/>
              <a:t>Nano is usually touted as the easiest editor to get started with editing through the command-line.)</a:t>
            </a:r>
            <a:endParaRPr lang="en-US" b="1" dirty="0" smtClean="0">
              <a:latin typeface="Inconsolata"/>
            </a:endParaRPr>
          </a:p>
          <a:p>
            <a:endParaRPr lang="en-US" dirty="0" smtClean="0">
              <a:latin typeface="Inconsolata"/>
            </a:endParaRPr>
          </a:p>
          <a:p>
            <a:pPr>
              <a:lnSpc>
                <a:spcPct val="120000"/>
              </a:lnSpc>
            </a:pPr>
            <a:r>
              <a:rPr lang="en-US" dirty="0" smtClean="0">
                <a:latin typeface="Inconsolata"/>
                <a:cs typeface="Inconsolata"/>
              </a:rPr>
              <a:t>OPEN FILE	$ nano FILENAME</a:t>
            </a:r>
          </a:p>
          <a:p>
            <a:r>
              <a:rPr lang="en-US" dirty="0" smtClean="0">
                <a:latin typeface="Inconsolata"/>
                <a:cs typeface="Inconsolata"/>
              </a:rPr>
              <a:t>WRITE (When</a:t>
            </a:r>
            <a:r>
              <a:rPr lang="en-US" baseline="0" dirty="0" smtClean="0">
                <a:latin typeface="Inconsolata"/>
                <a:cs typeface="Inconsolata"/>
              </a:rPr>
              <a:t> exiting</a:t>
            </a:r>
            <a:r>
              <a:rPr lang="en-US" dirty="0" smtClean="0">
                <a:latin typeface="Inconsolata"/>
                <a:cs typeface="Inconsolata"/>
              </a:rPr>
              <a:t>)</a:t>
            </a:r>
            <a:r>
              <a:rPr lang="en-US" baseline="0" dirty="0" smtClean="0">
                <a:latin typeface="Inconsolata"/>
                <a:cs typeface="Inconsolata"/>
              </a:rPr>
              <a:t> </a:t>
            </a:r>
            <a:r>
              <a:rPr lang="en-US" dirty="0" smtClean="0">
                <a:latin typeface="Inconsolata"/>
                <a:cs typeface="Inconsolata"/>
              </a:rPr>
              <a:t>ctrl+x, y, ENTER</a:t>
            </a:r>
          </a:p>
          <a:p>
            <a:r>
              <a:rPr lang="en-US" dirty="0" smtClean="0">
                <a:latin typeface="Inconsolata"/>
                <a:cs typeface="Inconsolata"/>
              </a:rPr>
              <a:t>EXIT	ctrl+x</a:t>
            </a:r>
          </a:p>
          <a:p>
            <a:endParaRPr lang="en-US" dirty="0" smtClean="0">
              <a:latin typeface="Inconsolata"/>
              <a:cs typeface="Inconsolata"/>
            </a:endParaRPr>
          </a:p>
          <a:p>
            <a:r>
              <a:rPr lang="en-US" b="1" dirty="0" smtClean="0">
                <a:latin typeface="Inconsolata"/>
                <a:cs typeface="Inconsolata"/>
              </a:rPr>
              <a:t>VIM</a:t>
            </a:r>
            <a:r>
              <a:rPr lang="en-US" b="0" dirty="0" smtClean="0">
                <a:latin typeface="Inconsolata"/>
                <a:cs typeface="Inconsolata"/>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vim FILENAME</a:t>
            </a:r>
          </a:p>
          <a:p>
            <a:pPr>
              <a:lnSpc>
                <a:spcPct val="120000"/>
              </a:lnSpc>
            </a:pPr>
            <a:r>
              <a:rPr lang="en-US" dirty="0" smtClean="0">
                <a:latin typeface="Inconsolata"/>
                <a:cs typeface="Inconsolata"/>
              </a:rPr>
              <a:t>START EDITING	i</a:t>
            </a:r>
          </a:p>
          <a:p>
            <a:pPr>
              <a:lnSpc>
                <a:spcPct val="120000"/>
              </a:lnSpc>
            </a:pPr>
            <a:r>
              <a:rPr lang="en-US" dirty="0" smtClean="0">
                <a:latin typeface="Inconsolata"/>
                <a:cs typeface="Inconsolata"/>
              </a:rPr>
              <a:t>WRITE FILE	ESC, :w</a:t>
            </a:r>
          </a:p>
          <a:p>
            <a:pPr>
              <a:lnSpc>
                <a:spcPct val="120000"/>
              </a:lnSpc>
            </a:pPr>
            <a:r>
              <a:rPr lang="en-US" dirty="0" smtClean="0">
                <a:latin typeface="Inconsolata"/>
                <a:cs typeface="Inconsolata"/>
              </a:rPr>
              <a:t>EXIT	ESC, :q</a:t>
            </a:r>
          </a:p>
          <a:p>
            <a:pPr>
              <a:lnSpc>
                <a:spcPct val="120000"/>
              </a:lnSpc>
            </a:pPr>
            <a:r>
              <a:rPr lang="en-US" dirty="0" smtClean="0">
                <a:latin typeface="Inconsolata"/>
                <a:cs typeface="Inconsolata"/>
              </a:rPr>
              <a:t>EXIT (don't write) 	ESC, :q!</a:t>
            </a: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endParaRPr>
          </a:p>
          <a:p>
            <a:endParaRPr lang="en-US" dirty="0" smtClean="0">
              <a:latin typeface="Inconsolata"/>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1.</a:t>
            </a:r>
            <a:r>
              <a:rPr lang="en-US" baseline="0" dirty="0" smtClean="0"/>
              <a:t> </a:t>
            </a:r>
            <a:r>
              <a:rPr lang="en-US" dirty="0" smtClean="0"/>
              <a:t>Create a recipe named '</a:t>
            </a:r>
            <a:r>
              <a:rPr lang="en-US" dirty="0" err="1" smtClean="0"/>
              <a:t>setup.rb</a:t>
            </a:r>
            <a:r>
              <a:rPr lang="en-US" dirty="0" smtClean="0"/>
              <a:t>' that: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Installs the editors (</a:t>
            </a:r>
            <a:r>
              <a:rPr lang="en-US" dirty="0" err="1" smtClean="0"/>
              <a:t>nano</a:t>
            </a:r>
            <a:r>
              <a:rPr lang="en-US" dirty="0" smtClean="0"/>
              <a:t>, emacs</a:t>
            </a:r>
            <a:r>
              <a:rPr lang="en-US" baseline="0" dirty="0" smtClean="0"/>
              <a:t> and vim)</a:t>
            </a:r>
            <a:endParaRPr lang="en-US" dirty="0" smtClean="0"/>
          </a:p>
          <a:p>
            <a:pPr marL="171450" indent="-171450">
              <a:buFont typeface="Arial" panose="020B0604020202020204" pitchFamily="34" charset="0"/>
              <a:buChar char="•"/>
            </a:pPr>
            <a:r>
              <a:rPr lang="en-US" dirty="0" smtClean="0"/>
              <a:t>Installs the "tree" package</a:t>
            </a:r>
          </a:p>
          <a:p>
            <a:pPr marL="171450" indent="-171450">
              <a:buFont typeface="Arial" panose="020B0604020202020204" pitchFamily="34" charset="0"/>
              <a:buChar char="•"/>
            </a:pPr>
            <a:r>
              <a:rPr lang="en-US" dirty="0" smtClean="0"/>
              <a:t>And then creates an MOTD file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53884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the final version of the `</a:t>
            </a:r>
            <a:r>
              <a:rPr lang="en-US" dirty="0" err="1" smtClean="0"/>
              <a:t>setup.rb</a:t>
            </a:r>
            <a:r>
              <a:rPr lang="en-US" dirty="0" smtClean="0"/>
              <a:t>` file that installs all the editors, our tree package, and creates our MOTD file.</a:t>
            </a:r>
          </a:p>
          <a:p>
            <a:endParaRPr lang="en-US" dirty="0" smtClean="0"/>
          </a:p>
          <a:p>
            <a:pPr marL="171450" indent="-171450">
              <a:buFont typeface="Arial" panose="020B0604020202020204" pitchFamily="34" charset="0"/>
              <a:buChar char="•"/>
            </a:pPr>
            <a:r>
              <a:rPr lang="en-US" dirty="0" smtClean="0"/>
              <a:t>What is the resource definition for this description? `The package named $EDITOR is installed.`</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What is the resource definition for this description? `The package named tree is installed.`</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r>
              <a:rPr lang="en-US" dirty="0" smtClean="0"/>
              <a:t>What is the resource definition for this description? `The file named "/etc/</a:t>
            </a:r>
            <a:r>
              <a:rPr lang="en-US" dirty="0" err="1" smtClean="0"/>
              <a:t>motd</a:t>
            </a:r>
            <a:r>
              <a:rPr lang="en-US" dirty="0" smtClean="0"/>
              <a:t>" is created with the content "Property of ...".`</a:t>
            </a:r>
          </a:p>
          <a:p>
            <a:endParaRPr lang="en-US" dirty="0" smtClean="0"/>
          </a:p>
          <a:p>
            <a:r>
              <a:rPr lang="en-US" dirty="0" smtClean="0"/>
              <a:t>Instructor Note: Allow the attendees time to solve this exercise.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Run the above command to apply your </a:t>
            </a:r>
            <a:r>
              <a:rPr lang="en-US" dirty="0" err="1" smtClean="0"/>
              <a:t>setup.rb</a:t>
            </a:r>
            <a:r>
              <a:rPr lang="en-US" dirty="0" smtClean="0"/>
              <a:t> recipe.</a:t>
            </a:r>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up this section on resources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people in this class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Resources are grouped into recipes, which describe working configurations. For example, a package to install, the location of a template from which to build a file, and a service to be started.</a:t>
            </a:r>
          </a:p>
          <a:p>
            <a:endParaRPr lang="en-US" dirty="0" smtClean="0"/>
          </a:p>
          <a:p>
            <a:r>
              <a:rPr lang="en-US" dirty="0" smtClean="0"/>
              <a:t>Where a resource represents a piece of the system (and its desired state), a provider defines the steps that are needed to bring that piece of the system from its current state into the desired state.</a:t>
            </a:r>
          </a:p>
          <a:p>
            <a:r>
              <a:rPr lang="en-US" dirty="0" smtClean="0"/>
              <a:t>```</a:t>
            </a:r>
          </a:p>
          <a:p>
            <a:endParaRPr lang="en-US" dirty="0" smtClean="0"/>
          </a:p>
          <a:p>
            <a:r>
              <a:rPr lang="en-US" dirty="0" smtClean="0"/>
              <a:t>Resources describe what we want our system to look like AND sound like they do all the work to make it look like that.</a:t>
            </a:r>
          </a:p>
          <a:p>
            <a:endParaRPr lang="en-US" dirty="0" smtClean="0"/>
          </a:p>
          <a:p>
            <a:r>
              <a:rPr lang="en-US" dirty="0" smtClean="0"/>
              <a:t>Let's look at a few examples of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079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TBD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7" y="1590362"/>
            <a:ext cx="557822" cy="354978"/>
          </a:xfrm>
          <a:prstGeom prst="rect">
            <a:avLst/>
          </a:prstGeom>
        </p:spPr>
      </p:pic>
    </p:spTree>
    <p:extLst>
      <p:ext uri="{BB962C8B-B14F-4D97-AF65-F5344CB8AC3E}">
        <p14:creationId xmlns:p14="http://schemas.microsoft.com/office/powerpoint/2010/main" val="26831336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2203398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7"/>
            <a:ext cx="14423693" cy="338666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7" name="Content Placeholder 5"/>
          <p:cNvSpPr>
            <a:spLocks noGrp="1"/>
          </p:cNvSpPr>
          <p:nvPr>
            <p:ph sz="quarter" idx="12"/>
          </p:nvPr>
        </p:nvSpPr>
        <p:spPr>
          <a:xfrm>
            <a:off x="1121104" y="5620512"/>
            <a:ext cx="14423695" cy="292608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2" y="3530279"/>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5"/>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6928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113747"/>
            <a:ext cx="7065287"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629452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1916299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0" cy="2400538"/>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8" y="482873"/>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2" r:id="rId21"/>
    <p:sldLayoutId id="2147483793" r:id="rId22"/>
    <p:sldLayoutId id="2147483794" r:id="rId23"/>
    <p:sldLayoutId id="214748379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An executable program that allows you to work with resources and recipe </a:t>
            </a:r>
            <a:r>
              <a:rPr lang="en-US" sz="3733" dirty="0" smtClean="0"/>
              <a:t>files.</a:t>
            </a:r>
            <a:endParaRPr lang="en-US" sz="3733" dirty="0"/>
          </a:p>
          <a:p>
            <a:endParaRPr lang="en-US" sz="3733" dirty="0"/>
          </a:p>
          <a:p>
            <a:r>
              <a:rPr lang="en-US" sz="3733" b="1" dirty="0"/>
              <a:t>chef-apply</a:t>
            </a:r>
            <a:r>
              <a:rPr lang="en-US" sz="3733" dirty="0"/>
              <a:t> is a command-line application that allows us to work with resources and recipes </a:t>
            </a:r>
            <a:r>
              <a:rPr lang="en-US" sz="3733" dirty="0" smtClean="0"/>
              <a:t>files.</a:t>
            </a:r>
            <a:endParaRPr lang="en-US" sz="3733" dirty="0"/>
          </a:p>
          <a:p>
            <a:endParaRPr lang="en-US" sz="3733" dirty="0"/>
          </a:p>
          <a:p>
            <a:endParaRPr lang="en-US" sz="3733"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56815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915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3" y="3506118"/>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1" y="7483798"/>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endParaRPr lang="en-US" sz="3200" dirty="0" smtClean="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09900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3"/>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package named "httpd" is installed.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http://docs.chef.io/chef/resources.html#package</a:t>
            </a:r>
          </a:p>
        </p:txBody>
      </p:sp>
    </p:spTree>
    <p:extLst>
      <p:ext uri="{BB962C8B-B14F-4D97-AF65-F5344CB8AC3E}">
        <p14:creationId xmlns:p14="http://schemas.microsoft.com/office/powerpoint/2010/main" val="34965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service named "</a:t>
            </a:r>
            <a:r>
              <a:rPr lang="en-US" sz="3733" dirty="0" err="1"/>
              <a:t>ntp</a:t>
            </a:r>
            <a:r>
              <a:rPr lang="en-US" sz="3733" dirty="0"/>
              <a:t>" is enabled (start on reboot) and started.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a:cs typeface="Inconsolata"/>
              </a:rPr>
              <a:t>http://docs.chef.io/chef/resources.html#package</a:t>
            </a:r>
            <a:endParaRPr lang="en-US" sz="2400" dirty="0">
              <a:cs typeface="Inconsolata"/>
            </a:endParaRPr>
          </a:p>
        </p:txBody>
      </p:sp>
    </p:spTree>
    <p:extLst>
      <p:ext uri="{BB962C8B-B14F-4D97-AF65-F5344CB8AC3E}">
        <p14:creationId xmlns:p14="http://schemas.microsoft.com/office/powerpoint/2010/main" val="409942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created with content "This company is the property ..."</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cs typeface="Inconsolata"/>
              </a:rPr>
              <a:t>https</a:t>
            </a:r>
            <a:r>
              <a:rPr lang="en-US" sz="2400" dirty="0">
                <a:cs typeface="Inconsolata"/>
              </a:rPr>
              <a:t>://docs.chef.io/resources.html</a:t>
            </a:r>
          </a:p>
        </p:txBody>
      </p:sp>
    </p:spTree>
    <p:extLst>
      <p:ext uri="{BB962C8B-B14F-4D97-AF65-F5344CB8AC3E}">
        <p14:creationId xmlns:p14="http://schemas.microsoft.com/office/powerpoint/2010/main" val="123993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a:t>
            </a:r>
            <a:r>
              <a:rPr lang="en-US" sz="3733" dirty="0" smtClean="0"/>
              <a:t>deleted.</a:t>
            </a:r>
            <a:endParaRPr lang="en-US" sz="3733" dirty="0"/>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https://docs.chef.io/resources.html</a:t>
            </a:r>
          </a:p>
        </p:txBody>
      </p:sp>
    </p:spTree>
    <p:extLst>
      <p:ext uri="{BB962C8B-B14F-4D97-AF65-F5344CB8AC3E}">
        <p14:creationId xmlns:p14="http://schemas.microsoft.com/office/powerpoint/2010/main" val="251548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0" y="1318652"/>
            <a:ext cx="1022350" cy="805432"/>
          </a:xfrm>
          <a:prstGeom prst="rect">
            <a:avLst/>
          </a:prstGeom>
        </p:spPr>
      </p:pic>
    </p:spTree>
    <p:extLst>
      <p:ext uri="{BB962C8B-B14F-4D97-AF65-F5344CB8AC3E}">
        <p14:creationId xmlns:p14="http://schemas.microsoft.com/office/powerpoint/2010/main" val="236879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0"/>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0792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pic>
        <p:nvPicPr>
          <p:cNvPr id="9" name="Picture 8"/>
          <p:cNvPicPr>
            <a:picLocks noChangeAspect="1"/>
          </p:cNvPicPr>
          <p:nvPr/>
        </p:nvPicPr>
        <p:blipFill>
          <a:blip r:embed="rId3"/>
          <a:stretch>
            <a:fillRect/>
          </a:stretch>
        </p:blipFill>
        <p:spPr>
          <a:xfrm>
            <a:off x="1121104" y="2335028"/>
            <a:ext cx="14217056" cy="560989"/>
          </a:xfrm>
          <a:prstGeom prst="rect">
            <a:avLst/>
          </a:prstGeom>
        </p:spPr>
      </p:pic>
    </p:spTree>
    <p:extLst>
      <p:ext uri="{BB962C8B-B14F-4D97-AF65-F5344CB8AC3E}">
        <p14:creationId xmlns:p14="http://schemas.microsoft.com/office/powerpoint/2010/main" val="12100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610" lvl="1" indent="-609585">
              <a:buFont typeface="Wingdings" panose="05000000000000000000" pitchFamily="2" charset="2"/>
              <a:buChar char="Ø"/>
            </a:pPr>
            <a:r>
              <a:rPr lang="en-US" dirty="0" smtClean="0"/>
              <a:t>Use Chef to install packages on your virtual workstation</a:t>
            </a:r>
          </a:p>
          <a:p>
            <a:pPr marL="918610" lvl="1" indent="-609585">
              <a:buFont typeface="Wingdings" panose="05000000000000000000" pitchFamily="2" charset="2"/>
              <a:buChar char="Ø"/>
            </a:pPr>
            <a:r>
              <a:rPr lang="en-US" dirty="0"/>
              <a:t>Use the </a:t>
            </a:r>
            <a:r>
              <a:rPr lang="en-US" dirty="0" smtClean="0"/>
              <a:t>chef-apply command</a:t>
            </a:r>
          </a:p>
          <a:p>
            <a:pPr marL="918610" lvl="1" indent="-609585">
              <a:buFont typeface="Wingdings" panose="05000000000000000000" pitchFamily="2" charset="2"/>
              <a:buChar char="Ø"/>
            </a:pPr>
            <a:r>
              <a:rPr lang="en-US" dirty="0" smtClean="0"/>
              <a:t>Create a basic Chef recipe file</a:t>
            </a:r>
          </a:p>
          <a:p>
            <a:pPr marL="918610" lvl="1" indent="-609585">
              <a:buFont typeface="Wingdings" panose="05000000000000000000" pitchFamily="2" charset="2"/>
              <a:buChar char="Ø"/>
            </a:pPr>
            <a:r>
              <a:rPr lang="en-US" dirty="0" smtClean="0"/>
              <a:t>Define Chef Resources</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83" indent="-685783">
              <a:buFont typeface="+mj-lt"/>
              <a:buAutoNum type="arabicPeriod"/>
            </a:pPr>
            <a:r>
              <a:rPr lang="en-US" sz="3733" dirty="0"/>
              <a:t>What would happen if you ran the installation command again?</a:t>
            </a:r>
          </a:p>
          <a:p>
            <a:pPr marL="685783" indent="-685783">
              <a:buFont typeface="+mj-lt"/>
              <a:buAutoNum type="arabicPeriod"/>
            </a:pPr>
            <a:endParaRPr lang="en-US" sz="3733" dirty="0"/>
          </a:p>
          <a:p>
            <a:pPr marL="685783" indent="-685783">
              <a:buFont typeface="+mj-lt"/>
              <a:buAutoNum type="arabicPeriod"/>
            </a:pPr>
            <a:r>
              <a:rPr lang="en-US" sz="3733" dirty="0"/>
              <a:t>What would happen if the package were to become uninstalled</a:t>
            </a:r>
            <a:r>
              <a:rPr lang="en-US" sz="3733" dirty="0" smtClean="0"/>
              <a:t>?</a:t>
            </a:r>
            <a:endParaRPr lang="en-US" sz="3733" dirty="0"/>
          </a:p>
          <a:p>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5674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latin typeface="Inconsolata"/>
                <a:cs typeface="Inconsolata"/>
              </a:rPr>
              <a:t>chef-apply</a:t>
            </a:r>
            <a:r>
              <a:rPr lang="en-US" sz="3733" dirty="0"/>
              <a:t> takes action only when it needs to. Think of it as test and repair. </a:t>
            </a:r>
          </a:p>
          <a:p>
            <a:r>
              <a:rPr lang="en-US" sz="3733" dirty="0"/>
              <a:t>Chef looks at the current state of each resource and takes action only when that resource is out of policy.</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9456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1"/>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067"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6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6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Bring resource to desired state</a:t>
                </a:r>
              </a:p>
              <a:p>
                <a:pPr algn="ctr" defTabSz="121876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267" dirty="0">
                  <a:latin typeface="Inconsolata"/>
                  <a:cs typeface="Inconsolata"/>
                </a:rPr>
                <a:t>package '</a:t>
              </a:r>
              <a:r>
                <a:rPr lang="en-US" sz="4267" dirty="0" err="1">
                  <a:latin typeface="Inconsolata"/>
                  <a:cs typeface="Inconsolata"/>
                </a:rPr>
                <a:t>nano</a:t>
              </a:r>
              <a:r>
                <a:rPr lang="en-US" sz="4267" dirty="0">
                  <a:latin typeface="Inconsolata"/>
                  <a:cs typeface="Inconsolata"/>
                </a:rPr>
                <a:t>'</a:t>
              </a:r>
            </a:p>
          </p:txBody>
        </p:sp>
      </p:grpSp>
    </p:spTree>
    <p:extLst>
      <p:ext uri="{BB962C8B-B14F-4D97-AF65-F5344CB8AC3E}">
        <p14:creationId xmlns:p14="http://schemas.microsoft.com/office/powerpoint/2010/main" val="298844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2" y="1694329"/>
            <a:ext cx="11297140" cy="1816074"/>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recipe file that defines the policy: </a:t>
            </a:r>
          </a:p>
          <a:p>
            <a:pPr marL="380990" indent="-38099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89" indent="-457189">
              <a:buFont typeface="+mj-lt"/>
              <a:buAutoNum type="arabicPeriod"/>
            </a:pPr>
            <a:endParaRPr lang="en-US" dirty="0" smtClean="0"/>
          </a:p>
          <a:p>
            <a:pPr marL="457189" indent="-457189">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73136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634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33" dirty="0"/>
              <a:t>~/</a:t>
            </a:r>
            <a:r>
              <a:rPr lang="en-US" sz="3733" dirty="0" err="1"/>
              <a:t>hello.rb</a:t>
            </a:r>
            <a:endParaRPr lang="en-US" sz="3733"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2" y="7503623"/>
            <a:ext cx="8450653" cy="609640"/>
          </a:xfrm>
        </p:spPr>
        <p:txBody>
          <a:bodyPr>
            <a:normAutofit/>
          </a:bodyPr>
          <a:lstStyle/>
          <a:p>
            <a:pPr algn="ctr"/>
            <a:r>
              <a:rPr lang="en-US" sz="2400" dirty="0">
                <a:cs typeface="Inconsolata"/>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03435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a:t>Can 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7" name="Rectangle 6"/>
          <p:cNvSpPr/>
          <p:nvPr/>
        </p:nvSpPr>
        <p:spPr bwMode="auto">
          <a:xfrm>
            <a:off x="1120567" y="23102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4134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Recipe: (chef-apply cookbook)::(chef-apply recipe)</a:t>
            </a:r>
          </a:p>
          <a:p>
            <a:r>
              <a:rPr lang="en-US" dirty="0"/>
              <a:t>  * file[hello.txt] action create</a:t>
            </a:r>
          </a:p>
          <a:p>
            <a:r>
              <a:rPr lang="en-US" dirty="0"/>
              <a:t>    - create new file hello.txt</a:t>
            </a:r>
          </a:p>
          <a:p>
            <a:r>
              <a:rPr lang="en-US" dirty="0"/>
              <a:t>    - update content in file hello.txt from none to 315f5b</a:t>
            </a:r>
          </a:p>
          <a:p>
            <a:r>
              <a:rPr lang="en-US" dirty="0"/>
              <a:t>    --- hello.txt       2015-09-14 22:38:29.386137524 +0000</a:t>
            </a:r>
          </a:p>
          <a:p>
            <a:r>
              <a:rPr lang="en-US" dirty="0"/>
              <a:t>    +++ ./.hello.txt20150914-1284-1w934it       2015-09-14 22:38:29.386137524 +0000</a:t>
            </a:r>
          </a:p>
          <a:p>
            <a:r>
              <a:rPr lang="en-US" dirty="0"/>
              <a:t>    @@ -1 +1,2 @@</a:t>
            </a:r>
          </a:p>
          <a:p>
            <a:r>
              <a:rPr lang="en-US"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8" y="32340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38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
        <p:nvSpPr>
          <p:cNvPr id="8" name="Rectangle 7"/>
          <p:cNvSpPr/>
          <p:nvPr/>
        </p:nvSpPr>
        <p:spPr bwMode="auto">
          <a:xfrm>
            <a:off x="1120658"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7814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you ran the </a:t>
            </a:r>
            <a:r>
              <a:rPr lang="en-US" sz="3733" dirty="0"/>
              <a:t>command again?</a:t>
            </a:r>
          </a:p>
          <a:p>
            <a:endParaRPr lang="en-US" sz="3733" dirty="0"/>
          </a:p>
          <a:p>
            <a:r>
              <a:rPr lang="en-US" sz="3733" dirty="0" smtClean="0"/>
              <a:t>Again, </a:t>
            </a:r>
            <a:r>
              <a:rPr lang="en-US" sz="3733" dirty="0"/>
              <a:t>before you run the command -- think about it. What are your expectations now from the last time you ran it? </a:t>
            </a:r>
            <a:r>
              <a:rPr lang="en-US" sz="3733" dirty="0" smtClean="0"/>
              <a:t>What will the output look like?</a:t>
            </a:r>
          </a:p>
          <a:p>
            <a:endParaRPr lang="en-US" sz="3733" dirty="0" smtClean="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261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 in this class:</a:t>
            </a:r>
          </a:p>
          <a:p>
            <a:pPr lvl="1"/>
            <a:endParaRPr lang="en-US" dirty="0" smtClean="0"/>
          </a:p>
          <a:p>
            <a:pPr lvl="1"/>
            <a:r>
              <a:rPr lang="en-US" dirty="0" smtClean="0"/>
              <a:t>Emacs</a:t>
            </a:r>
            <a:endParaRPr lang="en-US" dirty="0"/>
          </a:p>
          <a:p>
            <a:pPr lvl="1"/>
            <a:r>
              <a:rPr lang="en-US" dirty="0" smtClean="0"/>
              <a:t>Nano</a:t>
            </a:r>
          </a:p>
          <a:p>
            <a:pPr lvl="1"/>
            <a:r>
              <a:rPr lang="en-US" smtClean="0"/>
              <a:t>Vim   or vi</a:t>
            </a: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227164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would happen </a:t>
            </a:r>
            <a:r>
              <a:rPr lang="en-US" sz="3733" dirty="0" smtClean="0"/>
              <a:t>if the </a:t>
            </a:r>
            <a:r>
              <a:rPr lang="en-US" sz="3733" dirty="0"/>
              <a:t>file contents </a:t>
            </a:r>
            <a:r>
              <a:rPr lang="en-US" sz="3733" dirty="0" smtClean="0"/>
              <a:t>were modified</a:t>
            </a:r>
            <a:r>
              <a:rPr lang="en-US" sz="3733" dirty="0"/>
              <a:t>?</a:t>
            </a:r>
          </a:p>
          <a:p>
            <a:endParaRPr lang="en-US" sz="3733" dirty="0"/>
          </a:p>
          <a:p>
            <a:r>
              <a:rPr lang="en-US" sz="3733" dirty="0"/>
              <a:t>Go ahead and modify the contents of 'hello.txt' with your text editor. Write the file and then think about what you expect to see in the output. Then run the chef-apply command again.</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5897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the </a:t>
            </a:r>
            <a:r>
              <a:rPr lang="en-US" sz="3733" dirty="0"/>
              <a:t>file </a:t>
            </a:r>
            <a:r>
              <a:rPr lang="en-US" sz="3733" dirty="0" smtClean="0"/>
              <a:t>were removed</a:t>
            </a:r>
            <a:r>
              <a:rPr lang="en-US" sz="3733" dirty="0"/>
              <a:t>?</a:t>
            </a:r>
          </a:p>
          <a:p>
            <a:endParaRPr lang="en-US" sz="3733" dirty="0"/>
          </a:p>
          <a:p>
            <a:r>
              <a:rPr lang="en-US" sz="3733" dirty="0"/>
              <a:t>At this </a:t>
            </a:r>
            <a:r>
              <a:rPr lang="en-US" sz="3733" dirty="0" smtClean="0"/>
              <a:t>point, hopefully </a:t>
            </a:r>
            <a:r>
              <a:rPr lang="en-US" sz="3733" dirty="0"/>
              <a:t>you are starting to understand the concept of test and repair.</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43446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a:t>
            </a:r>
            <a:r>
              <a:rPr lang="en-US" sz="3733" dirty="0"/>
              <a:t>the file permissions (mode), owner, or group </a:t>
            </a:r>
            <a:r>
              <a:rPr lang="en-US" sz="3733" dirty="0" smtClean="0"/>
              <a:t>changed?</a:t>
            </a:r>
            <a:endParaRPr lang="en-US" sz="3733" dirty="0"/>
          </a:p>
          <a:p>
            <a:endParaRPr lang="en-US" sz="3733" dirty="0"/>
          </a:p>
          <a:p>
            <a:r>
              <a:rPr lang="en-US" sz="3733" dirty="0"/>
              <a:t>Have we defined a policy for these attributes? </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82714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40" name="TextBox 3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964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7"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30" name="TextBox 2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4196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4" y="4184856"/>
            <a:ext cx="1191805" cy="245948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0014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4004520" cy="1804696"/>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4026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8566545" y="5527705"/>
            <a:ext cx="1219200" cy="1219200"/>
          </a:xfrm>
          <a:prstGeom prst="rect">
            <a:avLst/>
          </a:prstGeom>
        </p:spPr>
        <p:txBody>
          <a:bodyPr vert="horz" wrap="none" lIns="121920" tIns="121920" rIns="121920" bIns="121920"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9573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6" y="2070847"/>
            <a:ext cx="13231906" cy="1358873"/>
          </a:xfrm>
        </p:spPr>
        <p:txBody>
          <a:bodyPr>
            <a:normAutofit/>
          </a:bodyPr>
          <a:lstStyle/>
          <a:p>
            <a:r>
              <a:rPr lang="en-US" dirty="0" smtClean="0"/>
              <a:t>Lab</a:t>
            </a:r>
            <a:r>
              <a:rPr lang="en-US" dirty="0" smtClean="0"/>
              <a:t>: </a:t>
            </a:r>
            <a:r>
              <a:rPr lang="en-US" dirty="0" smtClean="0"/>
              <a:t>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3" y="3506117"/>
            <a:ext cx="10974132" cy="4807603"/>
          </a:xfrm>
        </p:spPr>
        <p:txBody>
          <a:bodyPr>
            <a:noAutofit/>
          </a:bodyPr>
          <a:lstStyle/>
          <a:p>
            <a:r>
              <a:rPr lang="en-US" sz="3200" b="1" dirty="0"/>
              <a:t>Read </a:t>
            </a:r>
            <a:r>
              <a:rPr lang="en-US" sz="3200" dirty="0" smtClean="0">
                <a:hlinkClick r:id="rId3"/>
              </a:rPr>
              <a:t>https</a:t>
            </a:r>
            <a:r>
              <a:rPr lang="en-US" sz="3200" dirty="0">
                <a:hlinkClick r:id="rId3"/>
              </a:rPr>
              <a:t>://</a:t>
            </a:r>
            <a:r>
              <a:rPr lang="en-US" sz="3200" dirty="0" smtClean="0">
                <a:hlinkClick r:id="rId3"/>
              </a:rPr>
              <a:t>docs.chef.io/resources.html</a:t>
            </a:r>
            <a:r>
              <a:rPr lang="en-US" sz="3200" dirty="0" smtClean="0"/>
              <a:t> </a:t>
            </a:r>
            <a:endParaRPr lang="en-US" sz="3200" b="1" dirty="0">
              <a:solidFill>
                <a:schemeClr val="tx1"/>
              </a:solidFill>
            </a:endParaRPr>
          </a:p>
          <a:p>
            <a:r>
              <a:rPr lang="en-US" sz="3200" b="1" dirty="0">
                <a:solidFill>
                  <a:schemeClr val="tx1"/>
                </a:solidFill>
              </a:rPr>
              <a:t>Discover the file resource's:</a:t>
            </a:r>
          </a:p>
          <a:p>
            <a:pPr marL="1066749" lvl="1" indent="-457189" algn="l">
              <a:buFontTx/>
              <a:buChar char="•"/>
            </a:pPr>
            <a:r>
              <a:rPr lang="en-US" sz="2667" dirty="0">
                <a:solidFill>
                  <a:schemeClr val="tx1"/>
                </a:solidFill>
              </a:rPr>
              <a:t>default </a:t>
            </a:r>
            <a:r>
              <a:rPr lang="en-US" sz="2667" dirty="0" smtClean="0">
                <a:solidFill>
                  <a:schemeClr val="tx1"/>
                </a:solidFill>
              </a:rPr>
              <a:t>action.</a:t>
            </a:r>
            <a:endParaRPr lang="en-US" sz="2667" dirty="0">
              <a:solidFill>
                <a:schemeClr val="tx1"/>
              </a:solidFill>
            </a:endParaRPr>
          </a:p>
          <a:p>
            <a:pPr marL="1066749" lvl="1" indent="-457189" algn="l">
              <a:buFontTx/>
              <a:buChar char="•"/>
            </a:pPr>
            <a:r>
              <a:rPr lang="en-US" sz="2667" dirty="0">
                <a:solidFill>
                  <a:schemeClr val="tx1"/>
                </a:solidFill>
              </a:rPr>
              <a:t>default values for </a:t>
            </a:r>
            <a:r>
              <a:rPr lang="en-US" sz="2667" dirty="0">
                <a:solidFill>
                  <a:schemeClr val="tx1"/>
                </a:solidFill>
                <a:latin typeface="Inconsolata"/>
                <a:cs typeface="Inconsolata"/>
              </a:rPr>
              <a:t>mode</a:t>
            </a:r>
            <a:r>
              <a:rPr lang="en-US" sz="2667" dirty="0">
                <a:solidFill>
                  <a:schemeClr val="tx1"/>
                </a:solidFill>
              </a:rPr>
              <a:t>, </a:t>
            </a:r>
            <a:r>
              <a:rPr lang="en-US" sz="2667" dirty="0">
                <a:solidFill>
                  <a:schemeClr val="tx1"/>
                </a:solidFill>
                <a:latin typeface="Inconsolata"/>
                <a:cs typeface="Inconsolata"/>
              </a:rPr>
              <a:t>owner</a:t>
            </a:r>
            <a:r>
              <a:rPr lang="en-US" sz="2667" dirty="0">
                <a:solidFill>
                  <a:schemeClr val="tx1"/>
                </a:solidFill>
              </a:rPr>
              <a:t>, and </a:t>
            </a:r>
            <a:r>
              <a:rPr lang="en-US" sz="2667" dirty="0">
                <a:solidFill>
                  <a:schemeClr val="tx1"/>
                </a:solidFill>
                <a:latin typeface="Inconsolata"/>
                <a:cs typeface="Inconsolata"/>
              </a:rPr>
              <a:t>group</a:t>
            </a:r>
            <a:r>
              <a:rPr lang="en-US" sz="2667" dirty="0">
                <a:solidFill>
                  <a:schemeClr val="tx1"/>
                </a:solidFill>
              </a:rPr>
              <a:t>.</a:t>
            </a:r>
            <a:endParaRPr lang="en-US" sz="2667"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667" dirty="0">
                <a:solidFill>
                  <a:srgbClr val="3E4346"/>
                </a:solidFill>
              </a:rPr>
              <a:t>The </a:t>
            </a:r>
            <a:r>
              <a:rPr lang="en-US" sz="2667" dirty="0">
                <a:solidFill>
                  <a:srgbClr val="3E4346"/>
                </a:solidFill>
                <a:cs typeface="Inconsolata"/>
              </a:rPr>
              <a:t>file</a:t>
            </a:r>
            <a:r>
              <a:rPr lang="en-US" sz="2667" dirty="0">
                <a:solidFill>
                  <a:srgbClr val="3E4346"/>
                </a:solidFill>
              </a:rPr>
              <a:t> named </a:t>
            </a:r>
            <a:r>
              <a:rPr lang="en-US" sz="2667" dirty="0">
                <a:solidFill>
                  <a:srgbClr val="3E4346"/>
                </a:solidFill>
                <a:cs typeface="Inconsolata"/>
              </a:rPr>
              <a:t>"hello.txt" </a:t>
            </a:r>
            <a:r>
              <a:rPr lang="en-US" sz="2667" dirty="0">
                <a:solidFill>
                  <a:srgbClr val="3E4346"/>
                </a:solidFill>
              </a:rPr>
              <a:t>should be </a:t>
            </a:r>
            <a:r>
              <a:rPr lang="en-US" sz="2667" dirty="0">
                <a:solidFill>
                  <a:srgbClr val="3E4346"/>
                </a:solidFill>
                <a:cs typeface="Inconsolata"/>
              </a:rPr>
              <a:t>created</a:t>
            </a:r>
            <a:r>
              <a:rPr lang="en-US" sz="2667" dirty="0">
                <a:solidFill>
                  <a:srgbClr val="3E4346"/>
                </a:solidFill>
              </a:rPr>
              <a:t> with the </a:t>
            </a:r>
            <a:r>
              <a:rPr lang="en-US" sz="2667" dirty="0">
                <a:solidFill>
                  <a:srgbClr val="3E4346"/>
                </a:solidFill>
                <a:cs typeface="Inconsolata"/>
              </a:rPr>
              <a:t>content</a:t>
            </a:r>
            <a:r>
              <a:rPr lang="en-US" sz="2667" b="1" dirty="0">
                <a:solidFill>
                  <a:srgbClr val="3E4346"/>
                </a:solidFill>
              </a:rPr>
              <a:t> </a:t>
            </a:r>
            <a:r>
              <a:rPr lang="en-US" sz="2667" dirty="0">
                <a:solidFill>
                  <a:srgbClr val="3E4346"/>
                </a:solidFill>
              </a:rPr>
              <a:t>"Hello, world!", </a:t>
            </a:r>
            <a:r>
              <a:rPr lang="en-US" sz="2667" dirty="0">
                <a:solidFill>
                  <a:srgbClr val="3E4346"/>
                </a:solidFill>
                <a:cs typeface="Inconsolata"/>
              </a:rPr>
              <a:t>mode</a:t>
            </a:r>
            <a:r>
              <a:rPr lang="en-US" sz="2667" dirty="0">
                <a:solidFill>
                  <a:srgbClr val="3E4346"/>
                </a:solidFill>
              </a:rPr>
              <a:t> "0644", </a:t>
            </a:r>
            <a:r>
              <a:rPr lang="en-US" sz="2667" dirty="0">
                <a:solidFill>
                  <a:srgbClr val="3E4346"/>
                </a:solidFill>
                <a:cs typeface="Inconsolata"/>
              </a:rPr>
              <a:t>owner</a:t>
            </a:r>
            <a:r>
              <a:rPr lang="en-US" sz="2667" dirty="0">
                <a:solidFill>
                  <a:srgbClr val="3E4346"/>
                </a:solidFill>
              </a:rPr>
              <a:t> is "root", and </a:t>
            </a:r>
            <a:r>
              <a:rPr lang="en-US" sz="2667" dirty="0">
                <a:solidFill>
                  <a:srgbClr val="3E4346"/>
                </a:solidFill>
                <a:cs typeface="Inconsolata"/>
              </a:rPr>
              <a:t>group</a:t>
            </a:r>
            <a:r>
              <a:rPr lang="en-US" sz="2667" dirty="0">
                <a:solidFill>
                  <a:srgbClr val="3E4346"/>
                </a:solidFill>
              </a:rPr>
              <a:t> is "root</a:t>
            </a:r>
            <a:r>
              <a:rPr lang="en-US" sz="2667" dirty="0" smtClean="0">
                <a:solidFill>
                  <a:srgbClr val="3E4346"/>
                </a:solidFill>
              </a:rPr>
              <a:t>".</a:t>
            </a:r>
            <a:endParaRPr lang="en-US" sz="2667"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15105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The Updated file Resource</a:t>
            </a:r>
            <a:endParaRPr lang="en-US" dirty="0"/>
          </a:p>
        </p:txBody>
      </p:sp>
      <p:sp>
        <p:nvSpPr>
          <p:cNvPr id="3" name="Content Placeholder 2"/>
          <p:cNvSpPr>
            <a:spLocks noGrp="1"/>
          </p:cNvSpPr>
          <p:nvPr>
            <p:ph sz="quarter" idx="10"/>
          </p:nvPr>
        </p:nvSpPr>
        <p:spPr>
          <a:xfrm>
            <a:off x="1121105"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33" dirty="0"/>
              <a:t>~/</a:t>
            </a:r>
            <a:r>
              <a:rPr lang="en-US" sz="3733" dirty="0" err="1"/>
              <a:t>hello.rb</a:t>
            </a:r>
            <a:endParaRPr lang="en-US" sz="3733" dirty="0"/>
          </a:p>
        </p:txBody>
      </p:sp>
      <p:sp>
        <p:nvSpPr>
          <p:cNvPr id="5" name="Content Placeholder 4"/>
          <p:cNvSpPr>
            <a:spLocks noGrp="1"/>
          </p:cNvSpPr>
          <p:nvPr>
            <p:ph sz="quarter" idx="12"/>
          </p:nvPr>
        </p:nvSpPr>
        <p:spPr/>
        <p:txBody>
          <a:bodyPr>
            <a:normAutofit lnSpcReduction="10000"/>
          </a:bodyPr>
          <a:lstStyle/>
          <a:p>
            <a:r>
              <a:rPr lang="en-US" sz="3733" dirty="0"/>
              <a:t>The default action is to create (not necessary to define it).</a:t>
            </a:r>
          </a:p>
          <a:p>
            <a:endParaRPr lang="en-US" sz="3733" dirty="0"/>
          </a:p>
          <a:p>
            <a:r>
              <a:rPr lang="en-US" sz="3733" dirty="0"/>
              <a:t>The default mode is "0777".</a:t>
            </a:r>
          </a:p>
          <a:p>
            <a:endParaRPr lang="en-US" sz="3733" dirty="0"/>
          </a:p>
          <a:p>
            <a:r>
              <a:rPr lang="en-US" sz="3733" dirty="0"/>
              <a:t>The default owner is the current user (could change).</a:t>
            </a:r>
          </a:p>
          <a:p>
            <a:endParaRPr lang="en-US" sz="3733" dirty="0"/>
          </a:p>
          <a:p>
            <a:r>
              <a:rPr lang="en-US" sz="3733" dirty="0"/>
              <a:t>The default group is the POSIX group (if available).</a:t>
            </a:r>
          </a:p>
        </p:txBody>
      </p:sp>
      <p:sp>
        <p:nvSpPr>
          <p:cNvPr id="12" name="Text Placeholder 6"/>
          <p:cNvSpPr>
            <a:spLocks noGrp="1"/>
          </p:cNvSpPr>
          <p:nvPr>
            <p:ph type="body" sz="quarter" idx="14"/>
          </p:nvPr>
        </p:nvSpPr>
        <p:spPr>
          <a:xfrm>
            <a:off x="1121083" y="3541319"/>
            <a:ext cx="7044267" cy="626533"/>
          </a:xfrm>
        </p:spPr>
        <p:txBody>
          <a:bodyPr/>
          <a:lstStyle/>
          <a:p>
            <a:r>
              <a:rPr lang="en-US" dirty="0" smtClean="0"/>
              <a:t>+</a:t>
            </a:r>
            <a:endParaRPr lang="en-US" dirty="0"/>
          </a:p>
        </p:txBody>
      </p:sp>
      <p:sp>
        <p:nvSpPr>
          <p:cNvPr id="13" name="Text Placeholder 6"/>
          <p:cNvSpPr>
            <a:spLocks noGrp="1"/>
          </p:cNvSpPr>
          <p:nvPr>
            <p:ph type="body" sz="quarter" idx="14"/>
          </p:nvPr>
        </p:nvSpPr>
        <p:spPr>
          <a:xfrm>
            <a:off x="1121083" y="4191000"/>
            <a:ext cx="7044267" cy="626533"/>
          </a:xfrm>
        </p:spPr>
        <p:txBody>
          <a:bodyPr/>
          <a:lstStyle/>
          <a:p>
            <a:r>
              <a:rPr lang="en-US" dirty="0" smtClean="0"/>
              <a:t>+</a:t>
            </a:r>
            <a:endParaRPr lang="en-US" dirty="0"/>
          </a:p>
        </p:txBody>
      </p:sp>
      <p:sp>
        <p:nvSpPr>
          <p:cNvPr id="14" name="Text Placeholder 6"/>
          <p:cNvSpPr>
            <a:spLocks noGrp="1"/>
          </p:cNvSpPr>
          <p:nvPr>
            <p:ph type="body" sz="quarter" idx="14"/>
          </p:nvPr>
        </p:nvSpPr>
        <p:spPr>
          <a:xfrm>
            <a:off x="1121083" y="4834808"/>
            <a:ext cx="7044267" cy="626533"/>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8767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bwMode="blackWhite">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p>
          <a:p>
            <a:pPr lvl="1"/>
            <a:endParaRPr lang="en-US" dirty="0" smtClean="0"/>
          </a:p>
          <a:p>
            <a:pPr lvl="1"/>
            <a:r>
              <a:rPr lang="en-US" dirty="0" smtClean="0"/>
              <a:t>Emacs</a:t>
            </a:r>
            <a:endParaRPr lang="en-US" dirty="0"/>
          </a:p>
          <a:p>
            <a:pPr lvl="1"/>
            <a:r>
              <a:rPr lang="en-US" dirty="0" smtClean="0"/>
              <a:t>Nano</a:t>
            </a:r>
          </a:p>
          <a:p>
            <a:pPr lvl="1"/>
            <a:r>
              <a:rPr lang="en-US" dirty="0" smtClean="0"/>
              <a:t>Vim (or vi)</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5387830" y="2472566"/>
            <a:ext cx="9904686" cy="4768330"/>
          </a:xfrm>
          <a:prstGeom prst="rect">
            <a:avLst/>
          </a:prstGeom>
        </p:spPr>
      </p:pic>
    </p:spTree>
    <p:extLst>
      <p:ext uri="{BB962C8B-B14F-4D97-AF65-F5344CB8AC3E}">
        <p14:creationId xmlns:p14="http://schemas.microsoft.com/office/powerpoint/2010/main" val="45789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7894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Text Placeholder 2"/>
          <p:cNvSpPr>
            <a:spLocks noGrp="1"/>
          </p:cNvSpPr>
          <p:nvPr>
            <p:ph type="body" sz="quarter" idx="10"/>
          </p:nvPr>
        </p:nvSpPr>
        <p:spPr>
          <a:xfrm>
            <a:off x="3012273" y="5789564"/>
            <a:ext cx="11318532" cy="2542785"/>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457189" indent="-457189">
              <a:buFont typeface="+mj-lt"/>
              <a:buAutoNum type="arabicPeriod"/>
            </a:pPr>
            <a:r>
              <a:rPr lang="en-US" dirty="0" smtClean="0"/>
              <a:t>Installs the $EDITOR.</a:t>
            </a:r>
          </a:p>
          <a:p>
            <a:pPr marL="457189" indent="-457189">
              <a:buFont typeface="+mj-lt"/>
              <a:buAutoNum type="arabicPeriod"/>
            </a:pPr>
            <a:r>
              <a:rPr lang="en-US" dirty="0" smtClean="0"/>
              <a:t>Install the </a:t>
            </a:r>
            <a:r>
              <a:rPr lang="en-US" dirty="0" smtClean="0">
                <a:latin typeface="Inconsolata"/>
                <a:cs typeface="Inconsolata"/>
              </a:rPr>
              <a:t>tree </a:t>
            </a:r>
            <a:r>
              <a:rPr lang="en-US" dirty="0" smtClean="0"/>
              <a:t>package.</a:t>
            </a:r>
          </a:p>
          <a:p>
            <a:pPr marL="457189" indent="-457189">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It seems like I could create a recipe file to setup this 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2091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5" y="2113747"/>
            <a:ext cx="7065287" cy="5936844"/>
          </a:xfrm>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5" name="Content Placeholder 4"/>
          <p:cNvSpPr>
            <a:spLocks noGrp="1"/>
          </p:cNvSpPr>
          <p:nvPr>
            <p:ph sz="quarter" idx="12"/>
          </p:nvPr>
        </p:nvSpPr>
        <p:spPr/>
        <p:txBody>
          <a:bodyPr>
            <a:normAutofit/>
          </a:bodyPr>
          <a:lstStyle/>
          <a:p>
            <a:r>
              <a:rPr lang="en-US" sz="3733" dirty="0"/>
              <a:t>The package named "$EDITOR" is installed.</a:t>
            </a:r>
          </a:p>
          <a:p>
            <a:endParaRPr lang="en-US" sz="3733" dirty="0"/>
          </a:p>
          <a:p>
            <a:r>
              <a:rPr lang="en-US" sz="3733" dirty="0"/>
              <a:t>The package named tree is installed.</a:t>
            </a:r>
          </a:p>
          <a:p>
            <a:endParaRPr lang="en-US" sz="3733" dirty="0"/>
          </a:p>
          <a:p>
            <a:r>
              <a:rPr lang="en-US" sz="3733" dirty="0"/>
              <a:t>The file named "/</a:t>
            </a:r>
            <a:r>
              <a:rPr lang="en-US" sz="3733" dirty="0" err="1"/>
              <a:t>etc</a:t>
            </a:r>
            <a:r>
              <a:rPr lang="en-US" sz="3733" dirty="0"/>
              <a:t>/</a:t>
            </a:r>
            <a:r>
              <a:rPr lang="en-US" sz="3733" dirty="0" err="1"/>
              <a:t>motd</a:t>
            </a:r>
            <a:r>
              <a:rPr lang="en-US" sz="3733" dirty="0"/>
              <a:t>" is created with the content "Property of ...".</a:t>
            </a:r>
          </a:p>
          <a:p>
            <a:endParaRPr lang="en-US" sz="3733"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18042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61490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79701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2"/>
            <a:ext cx="10974132" cy="4864649"/>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5014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2"/>
            <a:ext cx="10974132" cy="4864649"/>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latin typeface="Inconsolata"/>
              <a:cs typeface="Inconsolata"/>
            </a:endParaRPr>
          </a:p>
          <a:p>
            <a:pPr marL="609585" indent="-609585">
              <a:buFont typeface="Arial"/>
              <a:buChar char="•"/>
            </a:pPr>
            <a:r>
              <a:rPr lang="en-US" dirty="0" smtClean="0">
                <a:latin typeface="Inconsolata"/>
                <a:cs typeface="Inconsolata"/>
              </a:rPr>
              <a:t>chef-apply</a:t>
            </a:r>
          </a:p>
          <a:p>
            <a:pPr marL="609585" indent="-609585">
              <a:buFont typeface="Arial"/>
              <a:buChar char="•"/>
            </a:pPr>
            <a:r>
              <a:rPr lang="en-US" dirty="0" smtClean="0"/>
              <a:t>Resources</a:t>
            </a:r>
          </a:p>
          <a:p>
            <a:pPr marL="609585" indent="-609585">
              <a:buFont typeface="Arial"/>
              <a:buChar char="•"/>
            </a:pPr>
            <a:r>
              <a:rPr lang="en-US" dirty="0" smtClean="0"/>
              <a:t>Resource - default actions and default attributes</a:t>
            </a:r>
          </a:p>
          <a:p>
            <a:pPr marL="609585" indent="-609585">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45571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 – delete this slide? Resources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4000" dirty="0"/>
              <a:t>A resource is a statement of configuration policy </a:t>
            </a:r>
            <a:r>
              <a:rPr lang="en-US" sz="4000" dirty="0" smtClean="0"/>
              <a:t>that</a:t>
            </a:r>
            <a:endParaRPr lang="en-US" sz="4000" dirty="0"/>
          </a:p>
          <a:p>
            <a:pPr marL="766226" lvl="1" indent="-457200">
              <a:buFont typeface="Wingdings" panose="05000000000000000000" pitchFamily="2" charset="2"/>
              <a:buChar char="Ø"/>
            </a:pPr>
            <a:r>
              <a:rPr lang="en-US" sz="3466" dirty="0" smtClean="0"/>
              <a:t>Describes </a:t>
            </a:r>
            <a:r>
              <a:rPr lang="en-US" sz="3466" dirty="0"/>
              <a:t>the desired state for an item</a:t>
            </a:r>
          </a:p>
          <a:p>
            <a:pPr marL="766226" lvl="1" indent="-457200">
              <a:buFont typeface="Wingdings" panose="05000000000000000000" pitchFamily="2" charset="2"/>
              <a:buChar char="Ø"/>
            </a:pPr>
            <a:r>
              <a:rPr lang="en-US" sz="3466" dirty="0" smtClean="0"/>
              <a:t>Declares </a:t>
            </a:r>
            <a:r>
              <a:rPr lang="en-US" sz="3466" dirty="0"/>
              <a:t>the steps needed to bring that item to the desired state</a:t>
            </a:r>
          </a:p>
          <a:p>
            <a:pPr marL="766226" lvl="1" indent="-457200">
              <a:buFont typeface="Wingdings" panose="05000000000000000000" pitchFamily="2" charset="2"/>
              <a:buChar char="Ø"/>
            </a:pPr>
            <a:r>
              <a:rPr lang="en-US" sz="3466" dirty="0" smtClean="0"/>
              <a:t>Specifies </a:t>
            </a:r>
            <a:r>
              <a:rPr lang="en-US" sz="3466" dirty="0"/>
              <a:t>a resource type—such as package, template, or service</a:t>
            </a:r>
          </a:p>
          <a:p>
            <a:pPr marL="766226" lvl="1" indent="-457200">
              <a:buFont typeface="Wingdings" panose="05000000000000000000" pitchFamily="2" charset="2"/>
              <a:buChar char="Ø"/>
            </a:pPr>
            <a:r>
              <a:rPr lang="en-US" sz="3466" dirty="0" smtClean="0"/>
              <a:t>Lists </a:t>
            </a:r>
            <a:r>
              <a:rPr lang="en-US" sz="3466" dirty="0"/>
              <a:t>additional details (also known as attributes), if necessary</a:t>
            </a:r>
          </a:p>
          <a:p>
            <a:pPr marL="766226" lvl="1" indent="-457200">
              <a:buFont typeface="Wingdings" panose="05000000000000000000" pitchFamily="2" charset="2"/>
              <a:buChar char="Ø"/>
            </a:pPr>
            <a:r>
              <a:rPr lang="en-US" sz="3466" dirty="0" smtClean="0"/>
              <a:t>Tells </a:t>
            </a:r>
            <a:r>
              <a:rPr lang="en-US" sz="3466" dirty="0"/>
              <a:t>the chef-client which action to </a:t>
            </a:r>
            <a:r>
              <a:rPr lang="en-US" sz="3466" dirty="0" smtClean="0"/>
              <a:t>take</a:t>
            </a:r>
          </a:p>
          <a:p>
            <a:pPr marL="766226" lvl="1" indent="-457200">
              <a:buFont typeface="Wingdings" panose="05000000000000000000" pitchFamily="2" charset="2"/>
              <a:buChar char="Ø"/>
            </a:pPr>
            <a:endParaRPr lang="en-US" sz="3466" dirty="0"/>
          </a:p>
          <a:p>
            <a:pPr marL="766226" lvl="1" indent="-457200">
              <a:buFont typeface="Wingdings" panose="05000000000000000000" pitchFamily="2" charset="2"/>
              <a:buChar char="Ø"/>
            </a:pPr>
            <a:r>
              <a:rPr lang="en-US" sz="3466" dirty="0" smtClean="0"/>
              <a:t>TBD- This was placed after Slide 13 but if we rely on the docs it can be deleted.</a:t>
            </a:r>
            <a:endParaRPr lang="en-US" sz="3466"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stretch>
            <a:fillRect/>
          </a:stretch>
        </p:blipFill>
        <p:spPr>
          <a:xfrm>
            <a:off x="14239419" y="6171645"/>
            <a:ext cx="1580284" cy="1580284"/>
          </a:xfrm>
          <a:prstGeom prst="rect">
            <a:avLst/>
          </a:prstGeom>
        </p:spPr>
      </p:pic>
    </p:spTree>
    <p:extLst>
      <p:ext uri="{BB962C8B-B14F-4D97-AF65-F5344CB8AC3E}">
        <p14:creationId xmlns:p14="http://schemas.microsoft.com/office/powerpoint/2010/main" val="178993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Sublime in Remote Mode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latin typeface="Inconsolata"/>
                <a:cs typeface="Inconsolata"/>
              </a:rPr>
              <a:t>TBD</a:t>
            </a:r>
            <a:endParaRPr lang="en-US" dirty="0">
              <a:latin typeface="Inconsolata"/>
              <a:cs typeface="Inconsolata"/>
            </a:endParaRPr>
          </a:p>
          <a:p>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Exercise: How About 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smtClean="0"/>
              <a:t>The program 'nano' is currently not installed. To run 'nano' please ask your administrator to install the package 'nano'</a:t>
            </a:r>
            <a:endParaRPr lang="en-US" dirty="0"/>
          </a:p>
        </p:txBody>
      </p:sp>
      <p:sp>
        <p:nvSpPr>
          <p:cNvPr id="4" name="Text Placeholder 3"/>
          <p:cNvSpPr>
            <a:spLocks noGrp="1"/>
          </p:cNvSpPr>
          <p:nvPr>
            <p:ph type="body" sz="quarter" idx="11"/>
          </p:nvPr>
        </p:nvSpPr>
        <p:spPr/>
        <p:txBody>
          <a:bodyPr>
            <a:normAutofit/>
          </a:bodyPr>
          <a:lstStyle/>
          <a:p>
            <a:r>
              <a:rPr lang="en-US" dirty="0" smtClean="0"/>
              <a:t>$ which </a:t>
            </a:r>
            <a:r>
              <a:rPr lang="en-US" dirty="0" err="1" smtClean="0"/>
              <a:t>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40211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15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a:t>
            </a:r>
            <a:r>
              <a:rPr lang="en-US" dirty="0" err="1"/>
              <a:t>emacs</a:t>
            </a:r>
            <a:r>
              <a:rPr lang="en-US" dirty="0"/>
              <a:t>'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41942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13849</TotalTime>
  <Words>4585</Words>
  <Application>Microsoft Office PowerPoint</Application>
  <PresentationFormat>Custom</PresentationFormat>
  <Paragraphs>650</Paragraphs>
  <Slides>48</Slides>
  <Notes>48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MS PGothic</vt:lpstr>
      <vt:lpstr>Arial</vt:lpstr>
      <vt:lpstr>Courier New</vt:lpstr>
      <vt:lpstr>Gill Sans</vt:lpstr>
      <vt:lpstr>Inconsolata</vt:lpstr>
      <vt:lpstr>Wingdings</vt:lpstr>
      <vt:lpstr>ChefDk3.2Template</vt:lpstr>
      <vt:lpstr>Chef Resources</vt:lpstr>
      <vt:lpstr>Objectives</vt:lpstr>
      <vt:lpstr>Choose an Editor</vt:lpstr>
      <vt:lpstr>Linux Editor Reference</vt:lpstr>
      <vt:lpstr>Sublime in Remote Mode</vt:lpstr>
      <vt:lpstr>Group Exercise: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Review: The Updated file Resource</vt:lpstr>
      <vt:lpstr>Questions</vt:lpstr>
      <vt:lpstr>Lab: Workstation Setup</vt:lpstr>
      <vt:lpstr>Lab: Workstation Setup Recipe File</vt:lpstr>
      <vt:lpstr>Lab: Apply the Setup Recipe</vt:lpstr>
      <vt:lpstr>Let's Talk About Resources</vt:lpstr>
      <vt:lpstr>Discussion</vt:lpstr>
      <vt:lpstr>Q &amp; A</vt:lpstr>
      <vt:lpstr>PowerPoint Presentation</vt:lpstr>
      <vt:lpstr>TBD – delete this slide? Resources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1716</cp:revision>
  <cp:lastPrinted>2015-02-07T23:49:10Z</cp:lastPrinted>
  <dcterms:created xsi:type="dcterms:W3CDTF">2012-09-13T17:36:07Z</dcterms:created>
  <dcterms:modified xsi:type="dcterms:W3CDTF">2015-09-21T21:02:02Z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